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41"/>
    <p:restoredTop sz="94646"/>
  </p:normalViewPr>
  <p:slideViewPr>
    <p:cSldViewPr snapToGrid="0" snapToObjects="1">
      <p:cViewPr varScale="1">
        <p:scale>
          <a:sx n="127" d="100"/>
          <a:sy n="127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4530-9E27-3945-93E3-3A5A0718A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180496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BLACK FRIDAY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609B3-35EF-4644-B98D-D3682F3DD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867" y="4817811"/>
            <a:ext cx="7197726" cy="1405467"/>
          </a:xfrm>
        </p:spPr>
        <p:txBody>
          <a:bodyPr/>
          <a:lstStyle/>
          <a:p>
            <a:r>
              <a:rPr lang="en-US" dirty="0"/>
              <a:t>KSHITIJ SANKESARA</a:t>
            </a:r>
          </a:p>
          <a:p>
            <a:r>
              <a:rPr lang="en-US" dirty="0"/>
              <a:t>YUNXI DONG</a:t>
            </a:r>
          </a:p>
          <a:p>
            <a:r>
              <a:rPr lang="en-US" dirty="0"/>
              <a:t>VIJET MULEY</a:t>
            </a:r>
          </a:p>
        </p:txBody>
      </p:sp>
    </p:spTree>
    <p:extLst>
      <p:ext uri="{BB962C8B-B14F-4D97-AF65-F5344CB8AC3E}">
        <p14:creationId xmlns:p14="http://schemas.microsoft.com/office/powerpoint/2010/main" val="36594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FC41-8B62-6F49-B661-499D617C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EBFA-B127-A148-A30B-11ADAE1F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dummies for the top 3 category (1,5 and 8)</a:t>
            </a:r>
          </a:p>
          <a:p>
            <a:endParaRPr lang="en-US" dirty="0"/>
          </a:p>
          <a:p>
            <a:r>
              <a:rPr lang="en-IN" dirty="0"/>
              <a:t>Dummy_1= 1, if Product_Category_1==1 or Product_Category_2==1 or Product_Category_3==1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Dummy_5=1, if Product_Category_1==5 or Product_Category_2==5 or Product_Category_3==5</a:t>
            </a:r>
          </a:p>
          <a:p>
            <a:endParaRPr lang="en-IN" dirty="0"/>
          </a:p>
          <a:p>
            <a:r>
              <a:rPr lang="en-IN" dirty="0"/>
              <a:t>Dummy_8=1, if Product_Category_1==8 or Product_Category_2==8 or Product_Category_3==8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1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07A7-B714-F84A-884D-4E5BDA5A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4ADC-DBDA-0148-AB27-6E05B9E62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4" y="353460"/>
            <a:ext cx="10131425" cy="3649133"/>
          </a:xfrm>
        </p:spPr>
        <p:txBody>
          <a:bodyPr/>
          <a:lstStyle/>
          <a:p>
            <a:r>
              <a:rPr lang="en-US" dirty="0"/>
              <a:t>The new data frame with the dummy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3B867-AACF-8342-B52B-0B9DB29CF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785671"/>
            <a:ext cx="11080767" cy="3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3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7F87-44A8-BE4E-9EE5-8D58A48F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Dummy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2056-75C5-C44B-8D89-386EC3B0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‘Gender’: ‘F’ is taken as baseline, i.e. 0 and ‘M’ as 1.</a:t>
            </a:r>
          </a:p>
          <a:p>
            <a:r>
              <a:rPr lang="en-US" dirty="0"/>
              <a:t>For ‘Age’: We have 7 bins originally, so we made 6 dummy variables and 0-17 bin is baseline (all dummies 0)</a:t>
            </a:r>
          </a:p>
          <a:p>
            <a:r>
              <a:rPr lang="en-US" dirty="0"/>
              <a:t>For ‘Occupation’, we selected 6 categories out of 20 that had highest number of observations, those are 0,1,4,7,17,20. All the other categories are baseline.</a:t>
            </a:r>
          </a:p>
          <a:p>
            <a:r>
              <a:rPr lang="en-US" dirty="0"/>
              <a:t>For ‘City Category’, 2 dummy variables for category A and B, C is the baseline.</a:t>
            </a:r>
          </a:p>
          <a:p>
            <a:r>
              <a:rPr lang="en-US" dirty="0"/>
              <a:t>Stay in current city, marital status and dummies for product categories 1,5 and 8 are taken as it 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5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1FB2-D5C7-A44C-B427-751C4E4C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00865"/>
            <a:ext cx="10131425" cy="1456267"/>
          </a:xfrm>
        </p:spPr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443BA-94A2-AC4F-A272-ACB542A42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027" y="429349"/>
            <a:ext cx="6135172" cy="59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68DB-73F5-DA42-A30B-D74F90A2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38DD-3597-9149-8339-9FC22F25C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3 explanatory variables have a p-value higher than 0.05, thus they are less significant.</a:t>
            </a:r>
          </a:p>
          <a:p>
            <a:r>
              <a:rPr lang="en-US" dirty="0"/>
              <a:t>R-squared and adjusted R-squared, both, are 0.3</a:t>
            </a:r>
          </a:p>
          <a:p>
            <a:endParaRPr lang="en-US" dirty="0"/>
          </a:p>
          <a:p>
            <a:r>
              <a:rPr lang="en-US" dirty="0"/>
              <a:t>Regression shows that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Males tend to spend more than females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Every additional year in the city leads to a decrease in the amount of purchase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Spending pattern is not related to age.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7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21F0-6B1B-FE46-8BC9-3F779B18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F52D-CC37-634C-B9BD-6BE1BEDC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0374"/>
            <a:ext cx="10131425" cy="3649133"/>
          </a:xfrm>
        </p:spPr>
        <p:txBody>
          <a:bodyPr/>
          <a:lstStyle/>
          <a:p>
            <a:r>
              <a:rPr lang="en-IN" dirty="0"/>
              <a:t>Both regressor (for numerical) and classifier (for binned values).</a:t>
            </a:r>
          </a:p>
          <a:p>
            <a:r>
              <a:rPr lang="en-IN" dirty="0"/>
              <a:t>For regressor, the leaves will have mean of the purchase values of all the data points it has.</a:t>
            </a:r>
          </a:p>
          <a:p>
            <a:r>
              <a:rPr lang="en-IN" dirty="0"/>
              <a:t>For classifier, we will be making bins of certain width. The bins would accommodate values in a specific range.</a:t>
            </a:r>
          </a:p>
        </p:txBody>
      </p:sp>
    </p:spTree>
    <p:extLst>
      <p:ext uri="{BB962C8B-B14F-4D97-AF65-F5344CB8AC3E}">
        <p14:creationId xmlns:p14="http://schemas.microsoft.com/office/powerpoint/2010/main" val="184692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FDA2-1E02-6840-AE6C-4C46517A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4566-286D-2D46-9D58-560E0619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categorical fields had bins that are strings (like ‘F’, ‘18-25’ etc.)</a:t>
            </a:r>
          </a:p>
          <a:p>
            <a:pPr lvl="1"/>
            <a:r>
              <a:rPr lang="en-US" dirty="0"/>
              <a:t>We used </a:t>
            </a:r>
            <a:r>
              <a:rPr lang="en-US" dirty="0" err="1"/>
              <a:t>LabelEncoder</a:t>
            </a:r>
            <a:r>
              <a:rPr lang="en-US" dirty="0"/>
              <a:t> to encode these categories.</a:t>
            </a:r>
          </a:p>
          <a:p>
            <a:pPr lvl="1"/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StandardScaler</a:t>
            </a:r>
            <a:r>
              <a:rPr lang="en-US" dirty="0"/>
              <a:t> to scale the data.</a:t>
            </a:r>
          </a:p>
          <a:p>
            <a:pPr lvl="1"/>
            <a:r>
              <a:rPr lang="en-US" dirty="0"/>
              <a:t>This is done because different attributes can have different range of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DD4D-D85C-B146-9566-5BF62360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8C47-0602-B743-BA31-66D097829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original data into explanatory and target variable data frames.</a:t>
            </a:r>
          </a:p>
          <a:p>
            <a:endParaRPr lang="en-US" dirty="0"/>
          </a:p>
          <a:p>
            <a:r>
              <a:rPr lang="en-US" dirty="0"/>
              <a:t>Then we split both the data frames into training and testing sets. The ratio is 80% training and 20% testing. </a:t>
            </a:r>
          </a:p>
          <a:p>
            <a:endParaRPr lang="en-US" dirty="0"/>
          </a:p>
          <a:p>
            <a:r>
              <a:rPr lang="en-US" dirty="0"/>
              <a:t>Multiple implementations with 700, 800, 1200, 2000, 3000, 4000 maximum number of leaf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5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CD6C-716D-ED41-9B23-DE149196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Error terms for regressor:</a:t>
            </a:r>
          </a:p>
        </p:txBody>
      </p:sp>
      <p:pic>
        <p:nvPicPr>
          <p:cNvPr id="9" name="Content Placeholder 4" descr="A close up of a newspaper&#10;&#10;Description automatically generated">
            <a:extLst>
              <a:ext uri="{FF2B5EF4-FFF2-40B4-BE49-F238E27FC236}">
                <a16:creationId xmlns:a16="http://schemas.microsoft.com/office/drawing/2014/main" id="{D90D4016-2B0F-D645-93A1-2C063447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719" y="2732994"/>
            <a:ext cx="8450103" cy="276345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5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5EBE-740F-794A-B6D4-B8AAC7BD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CE84-50D5-0B4C-82B1-F9AA7DC5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‘Purchase’ column to 5 bins.</a:t>
            </a:r>
          </a:p>
          <a:p>
            <a:endParaRPr lang="en-US" dirty="0"/>
          </a:p>
          <a:p>
            <a:r>
              <a:rPr lang="en-US" dirty="0"/>
              <a:t>Highest accuracy of 62.18% for a forest with 150 trees and maximum 1500 leaf nodes with Information Gain criteria.</a:t>
            </a:r>
          </a:p>
          <a:p>
            <a:endParaRPr lang="en-US" dirty="0"/>
          </a:p>
          <a:p>
            <a:r>
              <a:rPr lang="en-US" dirty="0"/>
              <a:t>61.98% accuracy for Gini Index with a forest of 150 trees and each tree having maximum 1250 leaf nodes.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3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4D74-E65F-794E-829E-2318CF8A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054C4-F632-284F-B089-DCD980B4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retail company wants to understand the customers spending behavior</a:t>
            </a:r>
          </a:p>
          <a:p>
            <a:r>
              <a:rPr lang="en-US" dirty="0"/>
              <a:t>We use the past sales data set to understand and predict the purchase amount of customers</a:t>
            </a:r>
          </a:p>
          <a:p>
            <a:r>
              <a:rPr lang="en-US" dirty="0"/>
              <a:t>We built and compared models based on the accuracy to predict the amount. </a:t>
            </a:r>
          </a:p>
          <a:p>
            <a:r>
              <a:rPr lang="en-US" dirty="0"/>
              <a:t>This will help create personalized offers for the customers against different products</a:t>
            </a:r>
          </a:p>
        </p:txBody>
      </p:sp>
    </p:spTree>
    <p:extLst>
      <p:ext uri="{BB962C8B-B14F-4D97-AF65-F5344CB8AC3E}">
        <p14:creationId xmlns:p14="http://schemas.microsoft.com/office/powerpoint/2010/main" val="371520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D989-2EE1-6A42-B509-9624A7AA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30" y="1030288"/>
            <a:ext cx="6131596" cy="1035579"/>
          </a:xfrm>
        </p:spPr>
        <p:txBody>
          <a:bodyPr>
            <a:normAutofit/>
          </a:bodyPr>
          <a:lstStyle/>
          <a:p>
            <a:r>
              <a:rPr lang="en-US" dirty="0"/>
              <a:t>Gini vs Entropy: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7A174844-E80A-D54A-ABE4-5369CCC1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8" y="1509504"/>
            <a:ext cx="3445714" cy="135614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031CD-3FAE-534D-B3BF-C047186A4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630" y="2142067"/>
            <a:ext cx="6131596" cy="3649133"/>
          </a:xfrm>
        </p:spPr>
        <p:txBody>
          <a:bodyPr>
            <a:normAutofit/>
          </a:bodyPr>
          <a:lstStyle/>
          <a:p>
            <a:r>
              <a:rPr lang="en-US" dirty="0"/>
              <a:t>These are measures of impurities.</a:t>
            </a:r>
          </a:p>
          <a:p>
            <a:r>
              <a:rPr lang="en-US" dirty="0"/>
              <a:t>Entropy is 0 if all the nodes belong to same category, and is highest if they are evenly distributed over different categories.</a:t>
            </a:r>
          </a:p>
          <a:p>
            <a:r>
              <a:rPr lang="en-US" dirty="0"/>
              <a:t>Same goes for Gini Index, it is 0 if all the nodes belong to same class and is highest if the nodes are evenly distributed over different categories.</a:t>
            </a:r>
          </a:p>
          <a:p>
            <a:r>
              <a:rPr lang="en-US" dirty="0"/>
              <a:t>Gini is the faster one, because complicated logarithmic calculation is avoided.</a:t>
            </a:r>
          </a:p>
          <a:p>
            <a:r>
              <a:rPr lang="en-US" dirty="0"/>
              <a:t>Both give, more or less, the same results.</a:t>
            </a:r>
          </a:p>
          <a:p>
            <a:endParaRPr lang="en-US" dirty="0"/>
          </a:p>
        </p:txBody>
      </p:sp>
      <p:pic>
        <p:nvPicPr>
          <p:cNvPr id="4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DBC1A429-F5B7-E245-BA5F-91B80B03B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8" y="4205097"/>
            <a:ext cx="3445714" cy="921131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603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3846-9BB7-B944-90F0-E7566050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28C5E-232C-514A-99D2-D7D88ABC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Naïve Bayes model is used.</a:t>
            </a:r>
          </a:p>
          <a:p>
            <a:r>
              <a:rPr lang="en-US" dirty="0"/>
              <a:t>The Naïve Bayes model did not need any different kind of pre-processing and munging of data than Random Forest Classifier.</a:t>
            </a:r>
          </a:p>
          <a:p>
            <a:r>
              <a:rPr lang="en-US" dirty="0"/>
              <a:t>Highest accuracy achieved: 63.23%</a:t>
            </a:r>
          </a:p>
          <a:p>
            <a:r>
              <a:rPr lang="en-US" dirty="0"/>
              <a:t>This accuracy was achieved when the target variable was binned into 3 bins.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2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7260-911B-6D49-B19E-B5D133D5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the basis of accuracy: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F484-7609-944C-8BA3-5CE48759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59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Linear Regression: </a:t>
            </a:r>
          </a:p>
          <a:p>
            <a:pPr lvl="1"/>
            <a:r>
              <a:rPr lang="en-US" dirty="0"/>
              <a:t>Adjusted R-Squared: 0.300</a:t>
            </a:r>
          </a:p>
          <a:p>
            <a:pPr lvl="1"/>
            <a:r>
              <a:rPr lang="en-US" dirty="0"/>
              <a:t>16 out of 19 parameters are significant.</a:t>
            </a:r>
          </a:p>
          <a:p>
            <a:r>
              <a:rPr lang="en-US" dirty="0"/>
              <a:t>Random Forest Regressor: </a:t>
            </a:r>
          </a:p>
          <a:p>
            <a:pPr lvl="1"/>
            <a:r>
              <a:rPr lang="en-US" dirty="0"/>
              <a:t>Smallest Root Mean Squared Error : </a:t>
            </a:r>
            <a:r>
              <a:rPr lang="en-IN" dirty="0"/>
              <a:t>2902.718761271851</a:t>
            </a:r>
            <a:endParaRPr lang="en-US" dirty="0"/>
          </a:p>
          <a:p>
            <a:pPr lvl="1"/>
            <a:r>
              <a:rPr lang="en-US" dirty="0"/>
              <a:t>Maximum number of leaf nodes pertaining to this error: 2000</a:t>
            </a:r>
          </a:p>
          <a:p>
            <a:r>
              <a:rPr lang="en-US" dirty="0"/>
              <a:t>Random Forest Classifier: </a:t>
            </a:r>
          </a:p>
          <a:p>
            <a:pPr lvl="1"/>
            <a:r>
              <a:rPr lang="en-US" dirty="0"/>
              <a:t>Highest Accuracy: 62.18%</a:t>
            </a:r>
          </a:p>
          <a:p>
            <a:pPr lvl="1"/>
            <a:r>
              <a:rPr lang="en-US" dirty="0"/>
              <a:t>Setting: Number of trees in the forest: 150, maximum leaf nodes: 1500, Gain (entropy) criteria.</a:t>
            </a:r>
          </a:p>
          <a:p>
            <a:r>
              <a:rPr lang="en-US" dirty="0"/>
              <a:t>Naïve Bayes: </a:t>
            </a:r>
          </a:p>
          <a:p>
            <a:pPr lvl="1"/>
            <a:r>
              <a:rPr lang="en-US" dirty="0"/>
              <a:t>Highest Accuracy: 63.23%</a:t>
            </a:r>
          </a:p>
          <a:p>
            <a:pPr lvl="1"/>
            <a:r>
              <a:rPr lang="en-US" dirty="0"/>
              <a:t>Target variable binned into 3 categories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0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2F6D-4D52-0E4F-8125-F9A12B3D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on the basis of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EF7-4B39-E944-9378-5EB985CB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429000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Linear regression: </a:t>
            </a:r>
          </a:p>
          <a:p>
            <a:pPr lvl="1"/>
            <a:r>
              <a:rPr lang="en-US" dirty="0"/>
              <a:t>Total execution: </a:t>
            </a:r>
            <a:r>
              <a:rPr lang="en-IN" dirty="0"/>
              <a:t>5.888156890869141 seconds</a:t>
            </a:r>
          </a:p>
          <a:p>
            <a:r>
              <a:rPr lang="en-IN" dirty="0"/>
              <a:t>Random Forest Regressor: </a:t>
            </a:r>
          </a:p>
          <a:p>
            <a:pPr lvl="1"/>
            <a:r>
              <a:rPr lang="en-IN" dirty="0"/>
              <a:t>Pre-processing: 1.8084118366241455 seconds</a:t>
            </a:r>
          </a:p>
          <a:p>
            <a:pPr lvl="1"/>
            <a:r>
              <a:rPr lang="en-IN" dirty="0"/>
              <a:t>Execution: 11.367883920669556 seconds</a:t>
            </a:r>
          </a:p>
          <a:p>
            <a:r>
              <a:rPr lang="en-US" dirty="0"/>
              <a:t>Random Forest Regressor: </a:t>
            </a:r>
          </a:p>
          <a:p>
            <a:pPr lvl="1"/>
            <a:r>
              <a:rPr lang="en-US" dirty="0"/>
              <a:t>Pre-processing: </a:t>
            </a:r>
            <a:r>
              <a:rPr lang="en-IN" dirty="0"/>
              <a:t>1.984044075012207 seconds</a:t>
            </a:r>
          </a:p>
          <a:p>
            <a:pPr lvl="1"/>
            <a:r>
              <a:rPr lang="en-IN" dirty="0"/>
              <a:t>Execution:90.13988089561462 seconds</a:t>
            </a:r>
          </a:p>
          <a:p>
            <a:r>
              <a:rPr lang="en-IN" dirty="0"/>
              <a:t>Naïve Bayes: </a:t>
            </a:r>
          </a:p>
          <a:p>
            <a:pPr lvl="1"/>
            <a:r>
              <a:rPr lang="en-IN" dirty="0"/>
              <a:t>Pre-processing: 5.1625471115112305 seconds</a:t>
            </a:r>
          </a:p>
          <a:p>
            <a:pPr lvl="1"/>
            <a:r>
              <a:rPr lang="en-IN" dirty="0"/>
              <a:t>Execution: 5.461106061935425 seconds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DD06-0D80-694A-BFB9-3BE51C94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2718-FAC1-BD4A-939B-8C9111475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54980"/>
            <a:ext cx="10131425" cy="3649133"/>
          </a:xfrm>
        </p:spPr>
        <p:txBody>
          <a:bodyPr/>
          <a:lstStyle/>
          <a:p>
            <a:r>
              <a:rPr lang="en-US" dirty="0"/>
              <a:t>However, the result is not as satisfactory as Random Forest Classifier.</a:t>
            </a:r>
          </a:p>
          <a:p>
            <a:r>
              <a:rPr lang="en-US" dirty="0"/>
              <a:t>The highest accuracy was achieved when the target variable was binned into 3 bins.</a:t>
            </a:r>
          </a:p>
          <a:p>
            <a:r>
              <a:rPr lang="en-US" dirty="0"/>
              <a:t>When the number of bins was increased to 4, the accuracy dropped down drastically to 48.46%</a:t>
            </a:r>
          </a:p>
          <a:p>
            <a:r>
              <a:rPr lang="en-US" dirty="0"/>
              <a:t>Possible reason is that as the number of bins increase, the data on the increasing number of borders is increasing.</a:t>
            </a:r>
          </a:p>
          <a:p>
            <a:r>
              <a:rPr lang="en-US" dirty="0"/>
              <a:t>Thus, the model is not correctly classifying that data correctly.</a:t>
            </a:r>
          </a:p>
          <a:p>
            <a:r>
              <a:rPr lang="en-US" dirty="0"/>
              <a:t>The reason behind saying that Naïve Bayes isn’t as good as Random Forest Classifier in our case, is the drastic drop in accuracy.</a:t>
            </a:r>
          </a:p>
          <a:p>
            <a:r>
              <a:rPr lang="en-US" dirty="0"/>
              <a:t>With Random Forest Classifier, the drop was there, but it wasn’t this drastic.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22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E6EA-74ED-8B40-93C1-EC7E95B3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7616-7030-474F-8DE5-AC45801D2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106333"/>
          </a:xfrm>
        </p:spPr>
        <p:txBody>
          <a:bodyPr/>
          <a:lstStyle/>
          <a:p>
            <a:r>
              <a:rPr lang="en-US" sz="2000" dirty="0"/>
              <a:t>For the Black Friday sales data, Random Forest Classifier proved to be the best model, on the basis of accuracy.</a:t>
            </a:r>
          </a:p>
          <a:p>
            <a:r>
              <a:rPr lang="en-US" sz="2000" dirty="0"/>
              <a:t>However, it is also the model that took relatively the most amount of time to be executed.</a:t>
            </a:r>
          </a:p>
          <a:p>
            <a:r>
              <a:rPr lang="en-US" sz="2000" dirty="0"/>
              <a:t>Despite that, we’d conclude that Random Forest Classifier is the best possible solution of all the implemented solutions.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7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A9C9-0852-6E47-89C3-B0C76A4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DFA96-11BD-324E-82ED-EBB0211D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55394"/>
            <a:ext cx="10131425" cy="3649133"/>
          </a:xfrm>
        </p:spPr>
        <p:txBody>
          <a:bodyPr/>
          <a:lstStyle/>
          <a:p>
            <a:r>
              <a:rPr lang="en-US" dirty="0"/>
              <a:t>Menu driven system, terminal based.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B7E9A-2BD0-DD46-A465-EE340648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83" y="2845054"/>
            <a:ext cx="8145517" cy="31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24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3683-537E-A841-9AED-1A7017EA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Flexibility:</a:t>
            </a:r>
          </a:p>
        </p:txBody>
      </p:sp>
      <p:pic>
        <p:nvPicPr>
          <p:cNvPr id="8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915BAB-3A65-6F40-9076-FDC281AA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107754"/>
            <a:ext cx="6095593" cy="44802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792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075A-D24D-AC41-9E72-1546CF92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0F7FC-BE15-1E45-ACCC-175C5273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53" y="2495550"/>
            <a:ext cx="71720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84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7359-98F4-EB4C-BEDE-2FA0D5B4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4272-442C-B24C-B50F-BCD4071B7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to machine learning concepts: </a:t>
            </a:r>
          </a:p>
          <a:p>
            <a:pPr lvl="1"/>
            <a:r>
              <a:rPr lang="en-US" dirty="0"/>
              <a:t>Took time to understand before implementing.</a:t>
            </a:r>
          </a:p>
          <a:p>
            <a:pPr lvl="1"/>
            <a:r>
              <a:rPr lang="en-US" dirty="0"/>
              <a:t>May be a reason why we couldn’t implement more models.</a:t>
            </a:r>
          </a:p>
          <a:p>
            <a:r>
              <a:rPr lang="en-US" dirty="0"/>
              <a:t>Data integrity:</a:t>
            </a:r>
          </a:p>
          <a:p>
            <a:pPr lvl="1"/>
            <a:r>
              <a:rPr lang="en-US" dirty="0"/>
              <a:t>Almost every model needed data to be munged differently.</a:t>
            </a:r>
          </a:p>
          <a:p>
            <a:pPr lvl="1"/>
            <a:r>
              <a:rPr lang="en-US" dirty="0"/>
              <a:t>Ran into a lot of errors due to data not being in proper format as required by the models.</a:t>
            </a:r>
          </a:p>
          <a:p>
            <a:r>
              <a:rPr lang="en-US" dirty="0"/>
              <a:t>Maximum amount of time and efforts were spent on data cleaning and re-formatting.</a:t>
            </a:r>
          </a:p>
          <a:p>
            <a:r>
              <a:rPr lang="en-US" dirty="0"/>
              <a:t>Another issue that was faced was overfitting.</a:t>
            </a:r>
          </a:p>
        </p:txBody>
      </p:sp>
    </p:spTree>
    <p:extLst>
      <p:ext uri="{BB962C8B-B14F-4D97-AF65-F5344CB8AC3E}">
        <p14:creationId xmlns:p14="http://schemas.microsoft.com/office/powerpoint/2010/main" val="328541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68E7-F8A6-D541-9A62-04CB4BE6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97DA-BC16-E245-9B9C-0E04332A8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538k Rows and 12 columns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257EE-8967-BF4E-A3C6-8032504F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993462"/>
            <a:ext cx="6095593" cy="47088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522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C6F-5C98-8146-9732-CF0C71317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we intended to do:</a:t>
            </a:r>
          </a:p>
          <a:p>
            <a:endParaRPr lang="en-US" sz="2800" dirty="0"/>
          </a:p>
          <a:p>
            <a:pPr lvl="1"/>
            <a:r>
              <a:rPr lang="en-US" dirty="0"/>
              <a:t>Clean and re-format the Black Friday sales data.</a:t>
            </a:r>
          </a:p>
          <a:p>
            <a:pPr lvl="1"/>
            <a:r>
              <a:rPr lang="en-US" dirty="0"/>
              <a:t>Analyze the data.</a:t>
            </a:r>
          </a:p>
          <a:p>
            <a:pPr lvl="1"/>
            <a:r>
              <a:rPr lang="en-US" dirty="0"/>
              <a:t>Implement machine learning in an attempt to predict the amount spent by a customer based on the customer’s details.</a:t>
            </a:r>
          </a:p>
          <a:p>
            <a:pPr lvl="1"/>
            <a:r>
              <a:rPr lang="en-US" dirty="0"/>
              <a:t>Compare the models implemented on the basis of accuracy and time taken.</a:t>
            </a:r>
          </a:p>
          <a:p>
            <a:pPr lvl="1"/>
            <a:r>
              <a:rPr lang="en-US" dirty="0"/>
              <a:t>Add a functionality in the system so that the models can make a prediction for a previously unknown customer based on the details entered by the user.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1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1C6F-AE00-514B-BC7D-8DE300C8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055077"/>
            <a:ext cx="10131425" cy="4916993"/>
          </a:xfrm>
        </p:spPr>
        <p:txBody>
          <a:bodyPr/>
          <a:lstStyle/>
          <a:p>
            <a:r>
              <a:rPr lang="en-US" sz="2400" dirty="0"/>
              <a:t>What we managed to complete:</a:t>
            </a:r>
          </a:p>
          <a:p>
            <a:pPr lvl="1"/>
            <a:r>
              <a:rPr lang="en-US" dirty="0"/>
              <a:t>Clean and re-format Black Friday sales data.</a:t>
            </a:r>
          </a:p>
          <a:p>
            <a:pPr lvl="1"/>
            <a:r>
              <a:rPr lang="en-US" dirty="0"/>
              <a:t>Ran statistical and visual analysis.</a:t>
            </a:r>
          </a:p>
          <a:p>
            <a:pPr lvl="1"/>
            <a:r>
              <a:rPr lang="en-US" dirty="0"/>
              <a:t>Succeeded in implementing 4 predictive models to learn patterns from the data and help in forecasting sales amount.</a:t>
            </a:r>
          </a:p>
          <a:p>
            <a:pPr lvl="1"/>
            <a:r>
              <a:rPr lang="en-US" dirty="0"/>
              <a:t>Compared the models based on the accuracy and time taken.</a:t>
            </a:r>
          </a:p>
          <a:p>
            <a:endParaRPr lang="en-US" sz="2400" dirty="0"/>
          </a:p>
          <a:p>
            <a:r>
              <a:rPr lang="en-US" sz="2400" dirty="0"/>
              <a:t>What we could not complete:</a:t>
            </a:r>
          </a:p>
          <a:p>
            <a:pPr lvl="1"/>
            <a:r>
              <a:rPr lang="en-US" dirty="0"/>
              <a:t>Add the functionality to make a prediction for an unknown customer.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8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20B4-1905-5640-B1B4-CA86028D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846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0989-0282-974F-890E-5CC48D93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3C02-28DD-BC41-9FBE-05A7D338D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Removed </a:t>
            </a:r>
            <a:r>
              <a:rPr lang="en-US" dirty="0" err="1"/>
              <a:t>User_ID</a:t>
            </a:r>
            <a:r>
              <a:rPr lang="en-US" dirty="0"/>
              <a:t> and </a:t>
            </a:r>
            <a:r>
              <a:rPr lang="en-US" dirty="0" err="1"/>
              <a:t>Product_ID</a:t>
            </a:r>
            <a:endParaRPr lang="en-US" dirty="0"/>
          </a:p>
          <a:p>
            <a:r>
              <a:rPr lang="en-US" dirty="0"/>
              <a:t>Missing Values – Filled all the missing values with 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C0225-DAC8-A347-99B4-6546E460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191568"/>
            <a:ext cx="6095593" cy="43126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5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0545-0D38-AB40-A99B-FE779177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F2AF7-5FC3-B340-B901-B4EEA02E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159000"/>
            <a:ext cx="11417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D86D-51A2-C944-B95D-0D8D4852B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EBFE2-E97E-3340-B703-6B6D1648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Occupation of people and their purchase count</a:t>
            </a:r>
          </a:p>
          <a:p>
            <a:endParaRPr lang="en-US" dirty="0"/>
          </a:p>
          <a:p>
            <a:r>
              <a:rPr lang="en-US" dirty="0"/>
              <a:t>Most number of purchase count by occupation 0, 1, 4, 7, 17 and 20.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DF0C1-2B9B-904A-A79A-01901E86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21100"/>
            <a:ext cx="6095593" cy="40535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2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075C-B1A6-AA48-92C2-A94B3F7E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5DE9-35D4-6C48-A6E6-4FA535177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/>
              <a:t>Age Group of people and their count of purchase</a:t>
            </a:r>
          </a:p>
          <a:p>
            <a:endParaRPr lang="en-US"/>
          </a:p>
          <a:p>
            <a:r>
              <a:rPr lang="en-US"/>
              <a:t>Age groups between 18-45 are the ones who purchases the most.</a:t>
            </a:r>
          </a:p>
          <a:p>
            <a:endParaRPr lang="en-US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C0A719-CA0C-8042-8EEF-0C910F49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59197"/>
            <a:ext cx="6095593" cy="39773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66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B1F7-C9FA-EE45-83F9-F4AD22C5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465D2-6266-EC4E-9E81-53C350C60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Product and City Category with respect to Purchase Amount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 descr="A picture containing writing implement&#10;&#10;Description automatically generated">
            <a:extLst>
              <a:ext uri="{FF2B5EF4-FFF2-40B4-BE49-F238E27FC236}">
                <a16:creationId xmlns:a16="http://schemas.microsoft.com/office/drawing/2014/main" id="{F86C46E6-74FB-5D42-8426-2FF63BC5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21100"/>
            <a:ext cx="6095593" cy="40535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61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4D00-C965-0D40-AE4A-35E7B39B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D16E-0203-4F42-8E41-CC91DBEF7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Product Category 1 and its Frequency</a:t>
            </a:r>
          </a:p>
          <a:p>
            <a:r>
              <a:rPr lang="en-US"/>
              <a:t>Product Category 1, 5 and 8 were purchased the most.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93F33-1494-CA41-BCB9-6630ABB3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59197"/>
            <a:ext cx="6095593" cy="39773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535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1417</Words>
  <Application>Microsoft Macintosh PowerPoint</Application>
  <PresentationFormat>Widescreen</PresentationFormat>
  <Paragraphs>166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Celestial</vt:lpstr>
      <vt:lpstr>BLACK FRIDAY SALES</vt:lpstr>
      <vt:lpstr>Problem and goal</vt:lpstr>
      <vt:lpstr>DATA</vt:lpstr>
      <vt:lpstr>Data Cleaning</vt:lpstr>
      <vt:lpstr>Descriptive analysis</vt:lpstr>
      <vt:lpstr>Descriptive statistics</vt:lpstr>
      <vt:lpstr>Descriptive statistics</vt:lpstr>
      <vt:lpstr>Descriptive statistics</vt:lpstr>
      <vt:lpstr>Descriptive statistics</vt:lpstr>
      <vt:lpstr>Product category</vt:lpstr>
      <vt:lpstr>LINEAR REGRESSION</vt:lpstr>
      <vt:lpstr>Linear regression – Dummy variables</vt:lpstr>
      <vt:lpstr>Linear regression Output</vt:lpstr>
      <vt:lpstr>Linear regression output</vt:lpstr>
      <vt:lpstr>Random forest</vt:lpstr>
      <vt:lpstr>Changes</vt:lpstr>
      <vt:lpstr>Random Forest Regressor:</vt:lpstr>
      <vt:lpstr>Error terms for regressor:</vt:lpstr>
      <vt:lpstr>Random Forest Classifier:</vt:lpstr>
      <vt:lpstr>Gini vs Entropy:</vt:lpstr>
      <vt:lpstr>Naïve Bayes model:</vt:lpstr>
      <vt:lpstr>Summary on the basis of accuracy:</vt:lpstr>
      <vt:lpstr>Comparison on the basis of time:</vt:lpstr>
      <vt:lpstr>Best model?</vt:lpstr>
      <vt:lpstr>Conclusion:</vt:lpstr>
      <vt:lpstr>Summary of the project</vt:lpstr>
      <vt:lpstr>Flexibility:</vt:lpstr>
      <vt:lpstr>Random Forest Regressor:</vt:lpstr>
      <vt:lpstr>Issues faced: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SALES</dc:title>
  <dc:creator>Kshitij Suresh Sankesara</dc:creator>
  <cp:lastModifiedBy>Kshitij Suresh Sankesara</cp:lastModifiedBy>
  <cp:revision>1</cp:revision>
  <dcterms:created xsi:type="dcterms:W3CDTF">2019-04-09T20:47:14Z</dcterms:created>
  <dcterms:modified xsi:type="dcterms:W3CDTF">2019-04-09T20:50:35Z</dcterms:modified>
</cp:coreProperties>
</file>